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301" r:id="rId2"/>
    <p:sldId id="302" r:id="rId3"/>
    <p:sldId id="300" r:id="rId4"/>
    <p:sldId id="303" r:id="rId5"/>
    <p:sldId id="308" r:id="rId6"/>
    <p:sldId id="281" r:id="rId7"/>
    <p:sldId id="277" r:id="rId8"/>
    <p:sldId id="284" r:id="rId9"/>
    <p:sldId id="306" r:id="rId10"/>
    <p:sldId id="289" r:id="rId11"/>
    <p:sldId id="305" r:id="rId12"/>
    <p:sldId id="307" r:id="rId13"/>
    <p:sldId id="283" r:id="rId14"/>
    <p:sldId id="304" r:id="rId15"/>
    <p:sldId id="287" r:id="rId16"/>
    <p:sldId id="294" r:id="rId17"/>
    <p:sldId id="285" r:id="rId18"/>
  </p:sldIdLst>
  <p:sldSz cx="12192000" cy="6858000"/>
  <p:notesSz cx="6858000" cy="9144000"/>
  <p:embeddedFontLst>
    <p:embeddedFont>
      <p:font typeface="Calibri" panose="020F0502020204030204" pitchFamily="34" charset="0"/>
      <p:regular r:id="rId20"/>
      <p:bold r:id="rId21"/>
      <p:italic r:id="rId22"/>
      <p:boldItalic r:id="rId23"/>
    </p:embeddedFont>
  </p:embeddedFontLst>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020"/>
    <a:srgbClr val="263B45"/>
    <a:srgbClr val="8D7545"/>
    <a:srgbClr val="F991B6"/>
    <a:srgbClr val="A88755"/>
    <a:srgbClr val="191919"/>
    <a:srgbClr val="082640"/>
    <a:srgbClr val="CDBF97"/>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56" autoAdjust="0"/>
    <p:restoredTop sz="94660"/>
  </p:normalViewPr>
  <p:slideViewPr>
    <p:cSldViewPr snapToGrid="0">
      <p:cViewPr varScale="1">
        <p:scale>
          <a:sx n="76" d="100"/>
          <a:sy n="76" d="100"/>
        </p:scale>
        <p:origin x="192" y="78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7B8514-0CA6-4B6E-81B5-92561497D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13268" y="5883591"/>
            <a:ext cx="1346927" cy="1163596"/>
          </a:xfrm>
          <a:prstGeom prst="rect">
            <a:avLst/>
          </a:prstGeom>
        </p:spPr>
      </p:pic>
      <p:sp>
        <p:nvSpPr>
          <p:cNvPr id="4" name="TextBox 3">
            <a:extLst>
              <a:ext uri="{FF2B5EF4-FFF2-40B4-BE49-F238E27FC236}">
                <a16:creationId xmlns:a16="http://schemas.microsoft.com/office/drawing/2014/main" id="{662E21FE-603F-46C8-9576-17AAD187994B}"/>
              </a:ext>
            </a:extLst>
          </p:cNvPr>
          <p:cNvSpPr txBox="1"/>
          <p:nvPr userDrawn="1"/>
        </p:nvSpPr>
        <p:spPr>
          <a:xfrm>
            <a:off x="11300206" y="0"/>
            <a:ext cx="897169" cy="369332"/>
          </a:xfrm>
          <a:prstGeom prst="rect">
            <a:avLst/>
          </a:prstGeom>
          <a:noFill/>
        </p:spPr>
        <p:txBody>
          <a:bodyPr wrap="none" rtlCol="0">
            <a:spAutoFit/>
          </a:bodyPr>
          <a:lstStyle/>
          <a:p>
            <a:r>
              <a:rPr lang="en-US">
                <a:solidFill>
                  <a:schemeClr val="bg1">
                    <a:lumMod val="85000"/>
                  </a:schemeClr>
                </a:solidFill>
                <a:latin typeface="UTM Netmuc KT"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 y="0"/>
            <a:ext cx="12345635" cy="6858000"/>
          </a:xfrm>
          <a:prstGeom prst="rect">
            <a:avLst/>
          </a:prstGeom>
        </p:spPr>
      </p:pic>
      <p:pic>
        <p:nvPicPr>
          <p:cNvPr id="6" name="y2mate.com - Tiếng còi báo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1453" y="-628939"/>
            <a:ext cx="487363" cy="487363"/>
          </a:xfrm>
          <a:prstGeom prst="rect">
            <a:avLst/>
          </a:prstGeom>
        </p:spPr>
      </p:pic>
      <p:sp>
        <p:nvSpPr>
          <p:cNvPr id="8" name="Rounded Rectangular Callout 7"/>
          <p:cNvSpPr/>
          <p:nvPr/>
        </p:nvSpPr>
        <p:spPr>
          <a:xfrm>
            <a:off x="1773378" y="103909"/>
            <a:ext cx="8544793" cy="2940627"/>
          </a:xfrm>
          <a:prstGeom prst="wedgeRoundRectCallout">
            <a:avLst>
              <a:gd name="adj1" fmla="val -14430"/>
              <a:gd name="adj2" fmla="val 70216"/>
              <a:gd name="adj3" fmla="val 16667"/>
            </a:avLst>
          </a:prstGeom>
          <a:solidFill>
            <a:schemeClr val="bg1">
              <a:alpha val="86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9521" y="278606"/>
            <a:ext cx="8052954" cy="1754326"/>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[KHẨN CẤP]</a:t>
            </a:r>
          </a:p>
          <a:p>
            <a:pPr algn="ctr"/>
            <a:r>
              <a:rPr lang="en-US" sz="3600" b="1" dirty="0">
                <a:solidFill>
                  <a:srgbClr val="002060"/>
                </a:solidFill>
                <a:latin typeface="Arial" panose="020B0604020202020204" pitchFamily="34" charset="0"/>
                <a:cs typeface="Arial" panose="020B0604020202020204" pitchFamily="34" charset="0"/>
              </a:rPr>
              <a:t>BẠN CÓ MỘT TIN NHẮN TỪ </a:t>
            </a:r>
          </a:p>
          <a:p>
            <a:pPr algn="ctr"/>
            <a:r>
              <a:rPr lang="en-US" sz="3600" b="1" dirty="0">
                <a:solidFill>
                  <a:srgbClr val="002060"/>
                </a:solidFill>
                <a:latin typeface="Arial" panose="020B0604020202020204" pitchFamily="34" charset="0"/>
                <a:cs typeface="Arial" panose="020B0604020202020204" pitchFamily="34" charset="0"/>
              </a:rPr>
              <a:t>TRẠM KIỂM SOÁT KHÔNG LƯU …</a:t>
            </a:r>
          </a:p>
        </p:txBody>
      </p:sp>
      <p:sp>
        <p:nvSpPr>
          <p:cNvPr id="11" name="Rounded Rectangle 10"/>
          <p:cNvSpPr/>
          <p:nvPr/>
        </p:nvSpPr>
        <p:spPr>
          <a:xfrm>
            <a:off x="3924299" y="2136841"/>
            <a:ext cx="2171699" cy="55937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CHẤP NHẬN</a:t>
            </a:r>
          </a:p>
        </p:txBody>
      </p:sp>
      <p:sp>
        <p:nvSpPr>
          <p:cNvPr id="12" name="Rounded Rectangle 11"/>
          <p:cNvSpPr/>
          <p:nvPr/>
        </p:nvSpPr>
        <p:spPr>
          <a:xfrm>
            <a:off x="6497781" y="2125906"/>
            <a:ext cx="2171699" cy="559371"/>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CHỐI</a:t>
            </a:r>
          </a:p>
        </p:txBody>
      </p:sp>
    </p:spTree>
    <p:extLst>
      <p:ext uri="{BB962C8B-B14F-4D97-AF65-F5344CB8AC3E}">
        <p14:creationId xmlns:p14="http://schemas.microsoft.com/office/powerpoint/2010/main" val="1426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10" fill="hold"/>
                                        <p:tgtEl>
                                          <p:spTgt spid="6"/>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
                                            <p:txEl>
                                              <p:pRg st="0" end="0"/>
                                            </p:txEl>
                                          </p:spTgt>
                                        </p:tgtEl>
                                      </p:cBhvr>
                                    </p:animEffect>
                                  </p:childTnLst>
                                </p:cTn>
                              </p:par>
                            </p:childTnLst>
                          </p:cTn>
                        </p:par>
                        <p:par>
                          <p:cTn id="25" fill="hold">
                            <p:stCondLst>
                              <p:cond delay="14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xEl>
                                              <p:pRg st="1" end="1"/>
                                            </p:txEl>
                                          </p:spTgt>
                                        </p:tgtEl>
                                      </p:cBhvr>
                                    </p:animEffect>
                                  </p:childTnLst>
                                </p:cTn>
                              </p:par>
                            </p:childTnLst>
                          </p:cTn>
                        </p:par>
                        <p:par>
                          <p:cTn id="33" fill="hold">
                            <p:stCondLst>
                              <p:cond delay="270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xEl>
                                              <p:pRg st="2" end="2"/>
                                            </p:txEl>
                                          </p:spTgt>
                                        </p:tgtEl>
                                      </p:cBhvr>
                                    </p:animEffect>
                                  </p:childTnLst>
                                </p:cTn>
                              </p:par>
                            </p:childTnLst>
                          </p:cTn>
                        </p:par>
                        <p:par>
                          <p:cTn id="41" fill="hold">
                            <p:stCondLst>
                              <p:cond delay="42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descr="图片包含 餐桌, 室内, 就坐&#10;&#10;描述已自动生成">
            <a:extLst>
              <a:ext uri="{FF2B5EF4-FFF2-40B4-BE49-F238E27FC236}">
                <a16:creationId xmlns:a16="http://schemas.microsoft.com/office/drawing/2014/main" id="{52E7501C-E898-4A07-B90D-E49E653CF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0" t="39111"/>
          <a:stretch/>
        </p:blipFill>
        <p:spPr>
          <a:xfrm>
            <a:off x="5958840" y="822"/>
            <a:ext cx="6233140" cy="6857168"/>
          </a:xfrm>
          <a:prstGeom prst="rect">
            <a:avLst/>
          </a:prstGeom>
        </p:spPr>
      </p:pic>
      <p:pic>
        <p:nvPicPr>
          <p:cNvPr id="5" name="图片 4">
            <a:extLst>
              <a:ext uri="{FF2B5EF4-FFF2-40B4-BE49-F238E27FC236}">
                <a16:creationId xmlns:a16="http://schemas.microsoft.com/office/drawing/2014/main" id="{93AEA70B-AC13-4B42-A504-240CE8C72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966" y="0"/>
            <a:ext cx="4500000" cy="2500000"/>
          </a:xfrm>
          <a:prstGeom prst="rect">
            <a:avLst/>
          </a:prstGeom>
        </p:spPr>
      </p:pic>
      <p:pic>
        <p:nvPicPr>
          <p:cNvPr id="6" name="图片 5">
            <a:extLst>
              <a:ext uri="{FF2B5EF4-FFF2-40B4-BE49-F238E27FC236}">
                <a16:creationId xmlns:a16="http://schemas.microsoft.com/office/drawing/2014/main" id="{FA6D961B-E66A-4832-BE04-5A6ECDE0AC3A}"/>
              </a:ext>
            </a:extLst>
          </p:cNvPr>
          <p:cNvPicPr>
            <a:picLocks noChangeAspect="1"/>
          </p:cNvPicPr>
          <p:nvPr/>
        </p:nvPicPr>
        <p:blipFill rotWithShape="1">
          <a:blip r:embed="rId5">
            <a:extLst>
              <a:ext uri="{28A0092B-C50C-407E-A947-70E740481C1C}">
                <a14:useLocalDpi xmlns:a14="http://schemas.microsoft.com/office/drawing/2010/main" val="0"/>
              </a:ext>
            </a:extLst>
          </a:blip>
          <a:srcRect l="13047" t="11201" r="67066" b="61689"/>
          <a:stretch/>
        </p:blipFill>
        <p:spPr>
          <a:xfrm flipH="1">
            <a:off x="5662" y="721314"/>
            <a:ext cx="5953158" cy="5725211"/>
          </a:xfrm>
          <a:prstGeom prst="rect">
            <a:avLst/>
          </a:prstGeom>
        </p:spPr>
      </p:pic>
      <p:sp>
        <p:nvSpPr>
          <p:cNvPr id="8" name="文本框 11">
            <a:extLst>
              <a:ext uri="{FF2B5EF4-FFF2-40B4-BE49-F238E27FC236}">
                <a16:creationId xmlns:a16="http://schemas.microsoft.com/office/drawing/2014/main" id="{CBB892EA-0122-4F0A-8D19-0703D78CA76A}"/>
              </a:ext>
            </a:extLst>
          </p:cNvPr>
          <p:cNvSpPr txBox="1"/>
          <p:nvPr/>
        </p:nvSpPr>
        <p:spPr>
          <a:xfrm rot="20919434">
            <a:off x="1705499" y="1334581"/>
            <a:ext cx="2553479" cy="923330"/>
          </a:xfrm>
          <a:prstGeom prst="rect">
            <a:avLst/>
          </a:prstGeom>
          <a:noFill/>
        </p:spPr>
        <p:txBody>
          <a:bodyPr wrap="square" rtlCol="0">
            <a:spAutoFit/>
          </a:bodyPr>
          <a:lstStyle/>
          <a:p>
            <a:r>
              <a:rPr lang="en-US" altLang="zh-CN" sz="5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5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5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sp>
        <p:nvSpPr>
          <p:cNvPr id="9" name="文本框 7">
            <a:extLst>
              <a:ext uri="{FF2B5EF4-FFF2-40B4-BE49-F238E27FC236}">
                <a16:creationId xmlns:a16="http://schemas.microsoft.com/office/drawing/2014/main" id="{41A029D4-3089-4781-8F53-63A5DDD68AF1}"/>
              </a:ext>
            </a:extLst>
          </p:cNvPr>
          <p:cNvSpPr txBox="1"/>
          <p:nvPr/>
        </p:nvSpPr>
        <p:spPr>
          <a:xfrm rot="20901574">
            <a:off x="963040" y="2104448"/>
            <a:ext cx="4221276" cy="1384995"/>
          </a:xfrm>
          <a:prstGeom prst="rect">
            <a:avLst/>
          </a:prstGeom>
          <a:noFill/>
        </p:spPr>
        <p:txBody>
          <a:bodyPr wrap="square" rtlCol="0">
            <a:spAutoFit/>
          </a:bodyPr>
          <a:lstStyle/>
          <a:p>
            <a:pPr algn="ct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Tiếp</a:t>
            </a:r>
            <a:r>
              <a:rPr lang="en-US" altLang="zh-CN" sz="48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cận</a:t>
            </a:r>
            <a:endParaRPr lang="en-US" altLang="zh-CN" sz="4800" b="1" dirty="0">
              <a:solidFill>
                <a:schemeClr val="accent4">
                  <a:lumMod val="75000"/>
                </a:schemeClr>
              </a:solidFill>
              <a:latin typeface="UTM Mobifone KT" panose="02040603050506020204" pitchFamily="18" charset="0"/>
              <a:ea typeface="微软雅黑" panose="020B0503020204020204" pitchFamily="34" charset="-122"/>
            </a:endParaRPr>
          </a:p>
          <a:p>
            <a:pPr algn="ct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mục</a:t>
            </a:r>
            <a:r>
              <a:rPr lang="en-US" altLang="zh-CN" sz="36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tiêu</a:t>
            </a:r>
            <a:endParaRPr lang="zh-CN" altLang="en-US" sz="3600" b="1" dirty="0">
              <a:solidFill>
                <a:schemeClr val="accent4">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08692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785447" y="726830"/>
            <a:ext cx="10679723" cy="5498124"/>
            <a:chOff x="785447" y="726830"/>
            <a:chExt cx="10679723" cy="5498124"/>
          </a:xfrm>
        </p:grpSpPr>
        <p:sp>
          <p:nvSpPr>
            <p:cNvPr id="9" name="Rectangle 8"/>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alf Frame 9"/>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6"/>
          <p:cNvSpPr>
            <a:spLocks noChangeArrowheads="1"/>
          </p:cNvSpPr>
          <p:nvPr/>
        </p:nvSpPr>
        <p:spPr bwMode="auto">
          <a:xfrm>
            <a:off x="1015433" y="91638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2.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một xã trong 3 năm liền tăng thêm lần lượt</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là: 96 người, 82 người, 71 người. Hỏi 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bình mỗi năm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xã đó tăng thêm bao nhiêu người?</a:t>
            </a: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foregroundMark x1="28986" y1="12720" x2="50918" y2="6360"/>
                        <a14:foregroundMark x1="56135" y1="6360" x2="74589" y2="8722"/>
                        <a14:foregroundMark x1="80000" y1="12598" x2="87826" y2="25015"/>
                      </a14:backgroundRemoval>
                    </a14:imgEffect>
                  </a14:imgLayer>
                </a14:imgProps>
              </a:ext>
              <a:ext uri="{28A0092B-C50C-407E-A947-70E740481C1C}">
                <a14:useLocalDpi xmlns:a14="http://schemas.microsoft.com/office/drawing/2010/main" val="0"/>
              </a:ext>
            </a:extLst>
          </a:blip>
          <a:stretch>
            <a:fillRect/>
          </a:stretch>
        </p:blipFill>
        <p:spPr>
          <a:xfrm rot="1410710">
            <a:off x="252333" y="4409725"/>
            <a:ext cx="1526202" cy="24347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71645">
            <a:off x="10831394" y="236647"/>
            <a:ext cx="1086307" cy="1097280"/>
          </a:xfrm>
          <a:prstGeom prst="rect">
            <a:avLst/>
          </a:prstGeom>
        </p:spPr>
      </p:pic>
      <p:sp>
        <p:nvSpPr>
          <p:cNvPr id="19" name="Rectangle 6"/>
          <p:cNvSpPr>
            <a:spLocks noChangeArrowheads="1"/>
          </p:cNvSpPr>
          <p:nvPr/>
        </p:nvSpPr>
        <p:spPr bwMode="auto">
          <a:xfrm>
            <a:off x="1015433" y="2937283"/>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năm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dân</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xã</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đó</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tăng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thêm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p:txBody>
      </p:sp>
      <p:sp>
        <p:nvSpPr>
          <p:cNvPr id="20" name="Rectangle 6"/>
          <p:cNvSpPr>
            <a:spLocks noChangeArrowheads="1"/>
          </p:cNvSpPr>
          <p:nvPr/>
        </p:nvSpPr>
        <p:spPr bwMode="auto">
          <a:xfrm>
            <a:off x="1015433" y="3973292"/>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(96 + 82 + 71) : 3 =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856" y="4206361"/>
            <a:ext cx="2972691" cy="2086601"/>
          </a:xfrm>
          <a:prstGeom prst="rect">
            <a:avLst/>
          </a:prstGeom>
        </p:spPr>
      </p:pic>
    </p:spTree>
    <p:extLst>
      <p:ext uri="{BB962C8B-B14F-4D97-AF65-F5344CB8AC3E}">
        <p14:creationId xmlns:p14="http://schemas.microsoft.com/office/powerpoint/2010/main" val="427383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ppt_w</p:attrName>
                                        </p:attrNameLst>
                                      </p:cBhvr>
                                      <p:tavLst>
                                        <p:tav tm="0" fmla="#ppt_w*sin(2.5*pi*$)">
                                          <p:val>
                                            <p:fltVal val="0"/>
                                          </p:val>
                                        </p:tav>
                                        <p:tav tm="100000">
                                          <p:val>
                                            <p:fltVal val="1"/>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35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450" decel="100000" fill="hold"/>
                                        <p:tgtEl>
                                          <p:spTgt spid="22"/>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096022">
            <a:off x="9393862" y="2717956"/>
            <a:ext cx="822431" cy="830739"/>
          </a:xfrm>
          <a:prstGeom prst="rect">
            <a:avLst/>
          </a:prstGeom>
        </p:spPr>
      </p:pic>
    </p:spTree>
    <p:extLst>
      <p:ext uri="{BB962C8B-B14F-4D97-AF65-F5344CB8AC3E}">
        <p14:creationId xmlns:p14="http://schemas.microsoft.com/office/powerpoint/2010/main" val="1452117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2.96296E-6 L -0.18607 0.28496 " pathEditMode="relative" rAng="0" ptsTypes="AA">
                                      <p:cBhvr>
                                        <p:cTn id="6" dur="2000" fill="hold"/>
                                        <p:tgtEl>
                                          <p:spTgt spid="5"/>
                                        </p:tgtEl>
                                        <p:attrNameLst>
                                          <p:attrName>ppt_x</p:attrName>
                                          <p:attrName>ppt_y</p:attrName>
                                        </p:attrNameLst>
                                      </p:cBhvr>
                                      <p:rCtr x="-9310" y="14236"/>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3870960" y="588683"/>
            <a:ext cx="9153900" cy="6290233"/>
          </a:xfrm>
          <a:prstGeom prst="rect">
            <a:avLst/>
          </a:prstGeom>
        </p:spPr>
      </p:pic>
      <p:pic>
        <p:nvPicPr>
          <p:cNvPr id="4" name="图片 3">
            <a:extLst>
              <a:ext uri="{FF2B5EF4-FFF2-40B4-BE49-F238E27FC236}">
                <a16:creationId xmlns:a16="http://schemas.microsoft.com/office/drawing/2014/main" id="{B1633E87-1D52-48BE-860E-A84D0B564825}"/>
              </a:ext>
            </a:extLst>
          </p:cNvPr>
          <p:cNvPicPr>
            <a:picLocks noChangeAspect="1"/>
          </p:cNvPicPr>
          <p:nvPr/>
        </p:nvPicPr>
        <p:blipFill>
          <a:blip r:embed="rId4"/>
          <a:stretch>
            <a:fillRect/>
          </a:stretch>
        </p:blipFill>
        <p:spPr>
          <a:xfrm>
            <a:off x="938873" y="967236"/>
            <a:ext cx="4606491" cy="3767324"/>
          </a:xfrm>
          <a:prstGeom prst="rect">
            <a:avLst/>
          </a:prstGeom>
        </p:spPr>
      </p:pic>
      <p:sp>
        <p:nvSpPr>
          <p:cNvPr id="6" name="文本框 15">
            <a:extLst>
              <a:ext uri="{FF2B5EF4-FFF2-40B4-BE49-F238E27FC236}">
                <a16:creationId xmlns:a16="http://schemas.microsoft.com/office/drawing/2014/main" id="{BD31C57F-8A4F-41AB-8D4B-BD1BA04346A9}"/>
              </a:ext>
            </a:extLst>
          </p:cNvPr>
          <p:cNvSpPr txBox="1"/>
          <p:nvPr/>
        </p:nvSpPr>
        <p:spPr>
          <a:xfrm>
            <a:off x="2053152" y="1582345"/>
            <a:ext cx="2686970" cy="923330"/>
          </a:xfrm>
          <a:prstGeom prst="rect">
            <a:avLst/>
          </a:prstGeom>
          <a:noFill/>
        </p:spPr>
        <p:txBody>
          <a:bodyPr wrap="square" rtlCol="0">
            <a:spAutoFit/>
          </a:bodyPr>
          <a:lstStyle/>
          <a:p>
            <a:r>
              <a:rPr lang="en-US" altLang="zh-CN" sz="5400" b="1" dirty="0" err="1">
                <a:solidFill>
                  <a:srgbClr val="92D050"/>
                </a:solidFill>
                <a:latin typeface="UTM Cookies" panose="02040603050506020204" pitchFamily="18" charset="0"/>
                <a:ea typeface="微软雅黑" panose="020B0503020204020204" pitchFamily="34" charset="-122"/>
              </a:rPr>
              <a:t>Trạm</a:t>
            </a:r>
            <a:r>
              <a:rPr lang="en-US" altLang="zh-CN" sz="5400" b="1" dirty="0">
                <a:solidFill>
                  <a:srgbClr val="92D050"/>
                </a:solidFill>
                <a:latin typeface="UTM Cookies" panose="02040603050506020204" pitchFamily="18" charset="0"/>
                <a:ea typeface="微软雅黑" panose="020B0503020204020204" pitchFamily="34" charset="-122"/>
              </a:rPr>
              <a:t> 3</a:t>
            </a:r>
            <a:endParaRPr lang="zh-CN" altLang="en-US" sz="5400" b="1" dirty="0">
              <a:solidFill>
                <a:srgbClr val="92D050"/>
              </a:solidFill>
              <a:latin typeface="UTM Cookies" panose="02040603050506020204" pitchFamily="18" charset="0"/>
              <a:ea typeface="微软雅黑" panose="020B0503020204020204" pitchFamily="34" charset="-122"/>
            </a:endParaRPr>
          </a:p>
        </p:txBody>
      </p:sp>
      <p:sp>
        <p:nvSpPr>
          <p:cNvPr id="7" name="文本框 7">
            <a:extLst>
              <a:ext uri="{FF2B5EF4-FFF2-40B4-BE49-F238E27FC236}">
                <a16:creationId xmlns:a16="http://schemas.microsoft.com/office/drawing/2014/main" id="{41A029D4-3089-4781-8F53-63A5DDD68AF1}"/>
              </a:ext>
            </a:extLst>
          </p:cNvPr>
          <p:cNvSpPr txBox="1"/>
          <p:nvPr/>
        </p:nvSpPr>
        <p:spPr>
          <a:xfrm>
            <a:off x="1131480" y="2505675"/>
            <a:ext cx="4221276" cy="923330"/>
          </a:xfrm>
          <a:prstGeom prst="rect">
            <a:avLst/>
          </a:prstGeom>
          <a:noFill/>
        </p:spPr>
        <p:txBody>
          <a:bodyPr wrap="square" rtlCol="0">
            <a:spAutoFit/>
          </a:bodyPr>
          <a:lstStyle/>
          <a:p>
            <a:pPr algn="ct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Kết</a:t>
            </a:r>
            <a:r>
              <a:rPr lang="en-US" altLang="zh-CN" sz="5400" b="1" dirty="0">
                <a:solidFill>
                  <a:schemeClr val="accent3">
                    <a:lumMod val="50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bạn</a:t>
            </a:r>
            <a:endParaRPr lang="zh-CN" altLang="en-US" sz="4000" b="1" dirty="0">
              <a:solidFill>
                <a:schemeClr val="accent3">
                  <a:lumMod val="50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26795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66727" y="279790"/>
            <a:ext cx="10679723" cy="5498124"/>
            <a:chOff x="785447" y="726830"/>
            <a:chExt cx="10679723" cy="5498124"/>
          </a:xfrm>
        </p:grpSpPr>
        <p:sp>
          <p:nvSpPr>
            <p:cNvPr id="11" name="Rectangle 10"/>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alf Frame 11"/>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6"/>
          <p:cNvSpPr>
            <a:spLocks noChangeArrowheads="1"/>
          </p:cNvSpPr>
          <p:nvPr/>
        </p:nvSpPr>
        <p:spPr bwMode="auto">
          <a:xfrm>
            <a:off x="1096713" y="46934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3.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đo chiều cao của 5 học sinh lớp Bốn lần lượt là 138cm,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132cm, 130cm, 136cm, 134cm. Hỏi trung bình số đo chiều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cao của mỗi em là bao nhiêu xăng-ti-mét?</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89885" l="0" r="100000">
                        <a14:foregroundMark x1="66142" y1="24470" x2="77105" y2="71230"/>
                        <a14:foregroundMark x1="33979" y1="57359" x2="32647" y2="58510"/>
                      </a14:backgroundRemoval>
                    </a14:imgEffect>
                  </a14:imgLayer>
                </a14:imgProps>
              </a:ext>
              <a:ext uri="{28A0092B-C50C-407E-A947-70E740481C1C}">
                <a14:useLocalDpi xmlns:a14="http://schemas.microsoft.com/office/drawing/2010/main" val="0"/>
              </a:ext>
            </a:extLst>
          </a:blip>
          <a:stretch>
            <a:fillRect/>
          </a:stretch>
        </p:blipFill>
        <p:spPr>
          <a:xfrm>
            <a:off x="-553720" y="2853091"/>
            <a:ext cx="4809197" cy="4809197"/>
          </a:xfrm>
          <a:prstGeom prst="rect">
            <a:avLst/>
          </a:prstGeom>
        </p:spPr>
      </p:pic>
      <p:sp>
        <p:nvSpPr>
          <p:cNvPr id="15" name="Rectangle 6"/>
          <p:cNvSpPr>
            <a:spLocks noChangeArrowheads="1"/>
          </p:cNvSpPr>
          <p:nvPr/>
        </p:nvSpPr>
        <p:spPr bwMode="auto">
          <a:xfrm>
            <a:off x="1072342" y="2191305"/>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chiều</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cao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em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p>
        </p:txBody>
      </p:sp>
      <p:sp>
        <p:nvSpPr>
          <p:cNvPr id="16" name="Rectangle 6"/>
          <p:cNvSpPr>
            <a:spLocks noChangeArrowheads="1"/>
          </p:cNvSpPr>
          <p:nvPr/>
        </p:nvSpPr>
        <p:spPr bwMode="auto">
          <a:xfrm>
            <a:off x="1175150" y="3268523"/>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(138 + 132 + 130 + 136 + 134) : 5 = 134 (cm)</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134 cm</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355" y="3768826"/>
            <a:ext cx="2972691" cy="2086601"/>
          </a:xfrm>
          <a:prstGeom prst="rect">
            <a:avLst/>
          </a:prstGeom>
        </p:spPr>
      </p:pic>
    </p:spTree>
    <p:extLst>
      <p:ext uri="{BB962C8B-B14F-4D97-AF65-F5344CB8AC3E}">
        <p14:creationId xmlns:p14="http://schemas.microsoft.com/office/powerpoint/2010/main" val="88255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450" decel="100000" fill="hold"/>
                                        <p:tgtEl>
                                          <p:spTgt spid="17"/>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b="62453"/>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descr="图片包含 餐桌, 室内&#10;&#10;描述已自动生成">
            <a:extLst>
              <a:ext uri="{FF2B5EF4-FFF2-40B4-BE49-F238E27FC236}">
                <a16:creationId xmlns:a16="http://schemas.microsoft.com/office/drawing/2014/main" id="{484853EC-3749-4F4D-82CC-2D5A3E413E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5" r="31834" b="1"/>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4" name="图片 3">
            <a:extLst>
              <a:ext uri="{FF2B5EF4-FFF2-40B4-BE49-F238E27FC236}">
                <a16:creationId xmlns:a16="http://schemas.microsoft.com/office/drawing/2014/main" id="{444756D5-7DCD-473B-96D3-5E1D9EEA1072}"/>
              </a:ext>
            </a:extLst>
          </p:cNvPr>
          <p:cNvPicPr>
            <a:picLocks noChangeAspect="1"/>
          </p:cNvPicPr>
          <p:nvPr/>
        </p:nvPicPr>
        <p:blipFill>
          <a:blip r:embed="rId4"/>
          <a:stretch>
            <a:fillRect/>
          </a:stretch>
        </p:blipFill>
        <p:spPr>
          <a:xfrm>
            <a:off x="219611" y="257987"/>
            <a:ext cx="4790453" cy="3917773"/>
          </a:xfrm>
          <a:prstGeom prst="rect">
            <a:avLst/>
          </a:prstGeom>
        </p:spPr>
      </p:pic>
      <p:sp>
        <p:nvSpPr>
          <p:cNvPr id="15" name="文本框 18">
            <a:extLst>
              <a:ext uri="{FF2B5EF4-FFF2-40B4-BE49-F238E27FC236}">
                <a16:creationId xmlns:a16="http://schemas.microsoft.com/office/drawing/2014/main" id="{A89D0633-1709-4301-AEB1-B01F8F827D67}"/>
              </a:ext>
            </a:extLst>
          </p:cNvPr>
          <p:cNvSpPr txBox="1"/>
          <p:nvPr/>
        </p:nvSpPr>
        <p:spPr>
          <a:xfrm>
            <a:off x="1147306" y="540889"/>
            <a:ext cx="2931800" cy="1015663"/>
          </a:xfrm>
          <a:prstGeom prst="rect">
            <a:avLst/>
          </a:prstGeom>
          <a:noFill/>
        </p:spPr>
        <p:txBody>
          <a:bodyPr wrap="square" rtlCol="0">
            <a:spAutoFit/>
          </a:bodyPr>
          <a:lstStyle/>
          <a:p>
            <a:r>
              <a:rPr lang="en-US" altLang="zh-CN" sz="6000" b="1" dirty="0" err="1">
                <a:solidFill>
                  <a:srgbClr val="F991B6"/>
                </a:solidFill>
                <a:latin typeface="UTM Cookies" panose="02040603050506020204" pitchFamily="18" charset="0"/>
                <a:ea typeface="微软雅黑" panose="020B0503020204020204" pitchFamily="34" charset="-122"/>
              </a:rPr>
              <a:t>Trạm</a:t>
            </a:r>
            <a:r>
              <a:rPr lang="en-US" altLang="zh-CN" sz="6000" b="1" dirty="0">
                <a:solidFill>
                  <a:srgbClr val="F991B6"/>
                </a:solidFill>
                <a:latin typeface="UTM Cookies" panose="02040603050506020204" pitchFamily="18" charset="0"/>
                <a:ea typeface="微软雅黑" panose="020B0503020204020204" pitchFamily="34" charset="-122"/>
              </a:rPr>
              <a:t> 4</a:t>
            </a:r>
            <a:endParaRPr lang="zh-CN" altLang="en-US" sz="6000" b="1" dirty="0">
              <a:solidFill>
                <a:srgbClr val="F991B6"/>
              </a:solidFill>
              <a:latin typeface="UTM Cookies" panose="02040603050506020204" pitchFamily="18" charset="0"/>
              <a:ea typeface="微软雅黑" panose="020B0503020204020204" pitchFamily="34" charset="-122"/>
            </a:endParaRPr>
          </a:p>
        </p:txBody>
      </p:sp>
      <p:sp>
        <p:nvSpPr>
          <p:cNvPr id="22" name="文本框 7">
            <a:extLst>
              <a:ext uri="{FF2B5EF4-FFF2-40B4-BE49-F238E27FC236}">
                <a16:creationId xmlns:a16="http://schemas.microsoft.com/office/drawing/2014/main" id="{41A029D4-3089-4781-8F53-63A5DDD68AF1}"/>
              </a:ext>
            </a:extLst>
          </p:cNvPr>
          <p:cNvSpPr txBox="1"/>
          <p:nvPr/>
        </p:nvSpPr>
        <p:spPr>
          <a:xfrm>
            <a:off x="284588" y="1556552"/>
            <a:ext cx="4221276" cy="1754326"/>
          </a:xfrm>
          <a:prstGeom prst="rect">
            <a:avLst/>
          </a:prstGeom>
          <a:noFill/>
        </p:spPr>
        <p:txBody>
          <a:bodyPr wrap="square" rtlCol="0">
            <a:spAutoFit/>
          </a:bodyPr>
          <a:lstStyle/>
          <a:p>
            <a:pPr algn="ct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Về</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nhà</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thôi</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a:t>
            </a:r>
            <a:endParaRPr lang="zh-CN" altLang="en-US" sz="4000" b="1" dirty="0">
              <a:solidFill>
                <a:schemeClr val="accent2">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6857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679623" y="279789"/>
            <a:ext cx="10866828" cy="6298973"/>
            <a:chOff x="785447" y="726830"/>
            <a:chExt cx="10679723" cy="5498124"/>
          </a:xfrm>
        </p:grpSpPr>
        <p:sp>
          <p:nvSpPr>
            <p:cNvPr id="18" name="Rectangle 17"/>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alf Frame 18"/>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6"/>
          <p:cNvSpPr>
            <a:spLocks noChangeArrowheads="1"/>
          </p:cNvSpPr>
          <p:nvPr/>
        </p:nvSpPr>
        <p:spPr bwMode="auto">
          <a:xfrm>
            <a:off x="1096713" y="407105"/>
            <a:ext cx="10268492" cy="1815882"/>
          </a:xfrm>
          <a:prstGeom prst="rect">
            <a:avLst/>
          </a:prstGeom>
          <a:noFill/>
          <a:ln w="9525">
            <a:noFill/>
            <a:miter lim="800000"/>
            <a:headEnd/>
            <a:tailEnd/>
          </a:ln>
        </p:spPr>
        <p:txBody>
          <a:bodyPr wrap="square" anchor="ctr">
            <a:spAutoFit/>
          </a:bodyPr>
          <a:lstStyle/>
          <a:p>
            <a:pPr algn="just"/>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4.Có 9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chuyển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thực</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phẩm</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vào</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thành</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phố</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trong</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đó</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5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đầu</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mỗi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chuyển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được</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36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tạ</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và</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4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sau</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mỗi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chuyển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được</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45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tạ</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Hỏi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trung</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bình</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mỗi</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tô</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di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chuyển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được</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bao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nhiên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tấn</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thực</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 </a:t>
            </a:r>
            <a:r>
              <a:rPr lang="en-US" altLang="ko-KR" sz="2800" b="1" dirty="0" err="1">
                <a:solidFill>
                  <a:srgbClr val="002060"/>
                </a:solidFill>
                <a:latin typeface="Times New Roman" panose="02020603050405020304" pitchFamily="18" charset="0"/>
                <a:ea typeface="Gulim" pitchFamily="34" charset="-127"/>
                <a:cs typeface="Times New Roman" panose="02020603050405020304" pitchFamily="18" charset="0"/>
              </a:rPr>
              <a:t>phẩm</a:t>
            </a:r>
            <a:r>
              <a:rPr lang="en-US" altLang="ko-KR" sz="2800" b="1" dirty="0">
                <a:solidFill>
                  <a:srgbClr val="002060"/>
                </a:solidFill>
                <a:latin typeface="Times New Roman" panose="02020603050405020304" pitchFamily="18" charset="0"/>
                <a:ea typeface="Gulim" pitchFamily="34" charset="-127"/>
                <a:cs typeface="Times New Roman" panose="02020603050405020304" pitchFamily="18" charset="0"/>
              </a:rPr>
              <a:t>?</a:t>
            </a:r>
            <a:r>
              <a:rPr lang="en-US" altLang="ko-KR" sz="2800" b="1" dirty="0">
                <a:solidFill>
                  <a:schemeClr val="tx2">
                    <a:lumMod val="50000"/>
                  </a:schemeClr>
                </a:solidFill>
                <a:latin typeface="Times New Roman" panose="02020603050405020304" pitchFamily="18" charset="0"/>
                <a:ea typeface="Gulim" pitchFamily="34" charset="-127"/>
                <a:cs typeface="Times New Roman" panose="02020603050405020304" pitchFamily="18" charset="0"/>
              </a:rPr>
              <a:t> </a:t>
            </a:r>
            <a:endParaRPr lang="vi-VN" altLang="ko-KR" sz="2800" b="1" dirty="0">
              <a:solidFill>
                <a:schemeClr val="tx2">
                  <a:lumMod val="50000"/>
                </a:schemeClr>
              </a:solidFill>
              <a:latin typeface="Times New Roman" panose="02020603050405020304" pitchFamily="18" charset="0"/>
              <a:ea typeface="Gulim" pitchFamily="34" charset="-127"/>
              <a:cs typeface="Times New Roman" panose="02020603050405020304" pitchFamily="18" charset="0"/>
            </a:endParaRPr>
          </a:p>
        </p:txBody>
      </p:sp>
      <p:sp>
        <p:nvSpPr>
          <p:cNvPr id="3" name="Flowchart: Process 2"/>
          <p:cNvSpPr/>
          <p:nvPr/>
        </p:nvSpPr>
        <p:spPr>
          <a:xfrm>
            <a:off x="1073261" y="5737455"/>
            <a:ext cx="9956800" cy="48768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737886">
            <a:off x="9474116" y="3607734"/>
            <a:ext cx="2680372" cy="2680372"/>
          </a:xfrm>
          <a:prstGeom prst="rect">
            <a:avLst/>
          </a:prstGeom>
        </p:spPr>
      </p:pic>
      <p:sp>
        <p:nvSpPr>
          <p:cNvPr id="23" name="Text Box 11"/>
          <p:cNvSpPr txBox="1">
            <a:spLocks noChangeArrowheads="1"/>
          </p:cNvSpPr>
          <p:nvPr/>
        </p:nvSpPr>
        <p:spPr bwMode="auto">
          <a:xfrm>
            <a:off x="1175882" y="2350302"/>
            <a:ext cx="59292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5 </a:t>
            </a:r>
            <a:r>
              <a:rPr lang="en-US" altLang="en-US" sz="2400" b="1" dirty="0" err="1">
                <a:solidFill>
                  <a:srgbClr val="FF0000"/>
                </a:solidFill>
                <a:latin typeface="Times New Roman" panose="02020603050405020304" pitchFamily="18" charset="0"/>
                <a:cs typeface="Times New Roman" panose="02020603050405020304" pitchFamily="18" charset="0"/>
              </a:rPr>
              <a: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chuyển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được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phẩm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a:t>
            </a:r>
          </a:p>
          <a:p>
            <a:pPr algn="ctr"/>
            <a:r>
              <a:rPr lang="en-US" altLang="en-US" sz="2400" b="1" dirty="0">
                <a:solidFill>
                  <a:srgbClr val="FF0000"/>
                </a:solidFill>
                <a:latin typeface="Times New Roman" panose="02020603050405020304" pitchFamily="18" charset="0"/>
                <a:cs typeface="Times New Roman" panose="02020603050405020304" pitchFamily="18" charset="0"/>
              </a:rPr>
              <a:t>36 x 5 = 180 (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a:t>
            </a:r>
          </a:p>
          <a:p>
            <a:pPr algn="ct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9309" y="1929839"/>
            <a:ext cx="2972691" cy="2086601"/>
          </a:xfrm>
          <a:prstGeom prst="rect">
            <a:avLst/>
          </a:prstGeom>
        </p:spPr>
      </p:pic>
      <p:sp>
        <p:nvSpPr>
          <p:cNvPr id="11" name="Text Box 11">
            <a:extLst>
              <a:ext uri="{FF2B5EF4-FFF2-40B4-BE49-F238E27FC236}">
                <a16:creationId xmlns:a16="http://schemas.microsoft.com/office/drawing/2014/main" id="{8884A5F0-42C6-304C-AA39-7A7C6B39B8C3}"/>
              </a:ext>
            </a:extLst>
          </p:cNvPr>
          <p:cNvSpPr txBox="1">
            <a:spLocks noChangeArrowheads="1"/>
          </p:cNvSpPr>
          <p:nvPr/>
        </p:nvSpPr>
        <p:spPr bwMode="auto">
          <a:xfrm>
            <a:off x="1175881" y="3121881"/>
            <a:ext cx="59292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solidFill>
                  <a:srgbClr val="FF0000"/>
                </a:solidFill>
                <a:latin typeface="Times New Roman" panose="02020603050405020304" pitchFamily="18" charset="0"/>
                <a:cs typeface="Times New Roman" panose="02020603050405020304" pitchFamily="18" charset="0"/>
              </a:rPr>
              <a:t>4 </a:t>
            </a:r>
            <a:r>
              <a:rPr lang="en-US" altLang="en-US" sz="2400" b="1" dirty="0" err="1">
                <a:solidFill>
                  <a:srgbClr val="FF0000"/>
                </a:solidFill>
                <a:latin typeface="Times New Roman" panose="02020603050405020304" pitchFamily="18" charset="0"/>
                <a:cs typeface="Times New Roman" panose="02020603050405020304" pitchFamily="18" charset="0"/>
              </a:rPr>
              <a: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sau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chuyển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được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phẩm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a:t>
            </a:r>
          </a:p>
          <a:p>
            <a:pPr algn="ctr"/>
            <a:r>
              <a:rPr lang="en-US" altLang="en-US" sz="2400" b="1" dirty="0">
                <a:solidFill>
                  <a:srgbClr val="FF0000"/>
                </a:solidFill>
                <a:latin typeface="Times New Roman" panose="02020603050405020304" pitchFamily="18" charset="0"/>
                <a:cs typeface="Times New Roman" panose="02020603050405020304" pitchFamily="18" charset="0"/>
              </a:rPr>
              <a:t>45 x 4 = 180 (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a:t>
            </a:r>
          </a:p>
          <a:p>
            <a:pPr algn="ct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 Box 11">
            <a:extLst>
              <a:ext uri="{FF2B5EF4-FFF2-40B4-BE49-F238E27FC236}">
                <a16:creationId xmlns:a16="http://schemas.microsoft.com/office/drawing/2014/main" id="{BC54B9D2-57FD-4B47-B722-05D3711C96B0}"/>
              </a:ext>
            </a:extLst>
          </p:cNvPr>
          <p:cNvSpPr txBox="1">
            <a:spLocks noChangeArrowheads="1"/>
          </p:cNvSpPr>
          <p:nvPr/>
        </p:nvSpPr>
        <p:spPr bwMode="auto">
          <a:xfrm>
            <a:off x="1136298" y="3829053"/>
            <a:ext cx="5672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solidFill>
                  <a:srgbClr val="FF0000"/>
                </a:solidFill>
                <a:latin typeface="Times New Roman" panose="02020603050405020304" pitchFamily="18" charset="0"/>
                <a:cs typeface="Times New Roman" panose="02020603050405020304" pitchFamily="18" charset="0"/>
              </a:rPr>
              <a:t>Trung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xe</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được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a:t>
            </a:r>
          </a:p>
          <a:p>
            <a:pPr algn="ctr"/>
            <a:r>
              <a:rPr lang="en-US" altLang="en-US" sz="2400" b="1" dirty="0">
                <a:solidFill>
                  <a:srgbClr val="FF0000"/>
                </a:solidFill>
                <a:latin typeface="Times New Roman" panose="02020603050405020304" pitchFamily="18" charset="0"/>
                <a:cs typeface="Times New Roman" panose="02020603050405020304" pitchFamily="18" charset="0"/>
              </a:rPr>
              <a:t>( 180 + 180 ) : ( 5 + 4 ) = 40 (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 )</a:t>
            </a:r>
          </a:p>
          <a:p>
            <a:pPr algn="ctr"/>
            <a:r>
              <a:rPr lang="en-US" altLang="en-US" sz="2400" b="1" dirty="0" err="1">
                <a:solidFill>
                  <a:srgbClr val="FF0000"/>
                </a:solidFill>
                <a:latin typeface="Times New Roman" panose="02020603050405020304" pitchFamily="18" charset="0"/>
                <a:cs typeface="Times New Roman" panose="02020603050405020304" pitchFamily="18" charset="0"/>
              </a:rPr>
              <a:t>Đổi</a:t>
            </a:r>
            <a:r>
              <a:rPr lang="en-US" altLang="en-US" sz="2400" b="1" dirty="0">
                <a:solidFill>
                  <a:srgbClr val="FF0000"/>
                </a:solidFill>
                <a:latin typeface="Times New Roman" panose="02020603050405020304" pitchFamily="18" charset="0"/>
                <a:cs typeface="Times New Roman" panose="02020603050405020304" pitchFamily="18" charset="0"/>
              </a:rPr>
              <a:t>: 40 </a:t>
            </a:r>
            <a:r>
              <a:rPr lang="en-US" altLang="en-US" sz="2400" b="1" dirty="0" err="1">
                <a:solidFill>
                  <a:srgbClr val="FF0000"/>
                </a:solidFill>
                <a:latin typeface="Times New Roman" panose="02020603050405020304" pitchFamily="18" charset="0"/>
                <a:cs typeface="Times New Roman" panose="02020603050405020304" pitchFamily="18" charset="0"/>
              </a:rPr>
              <a:t>tạ</a:t>
            </a:r>
            <a:r>
              <a:rPr lang="en-US" altLang="en-US" sz="2400" b="1" dirty="0">
                <a:solidFill>
                  <a:srgbClr val="FF0000"/>
                </a:solidFill>
                <a:latin typeface="Times New Roman" panose="02020603050405020304" pitchFamily="18" charset="0"/>
                <a:cs typeface="Times New Roman" panose="02020603050405020304" pitchFamily="18" charset="0"/>
              </a:rPr>
              <a:t> = 4 </a:t>
            </a:r>
            <a:r>
              <a:rPr lang="en-US" altLang="en-US" sz="2400" b="1" dirty="0" err="1">
                <a:solidFill>
                  <a:srgbClr val="FF0000"/>
                </a:solidFill>
                <a:latin typeface="Times New Roman" panose="02020603050405020304" pitchFamily="18" charset="0"/>
                <a:cs typeface="Times New Roman" panose="02020603050405020304" pitchFamily="18" charset="0"/>
              </a:rPr>
              <a:t>tấn</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a:r>
              <a:rPr lang="en-US" altLang="en-US" sz="2400" b="1" dirty="0" err="1">
                <a:solidFill>
                  <a:srgbClr val="FF0000"/>
                </a:solidFill>
                <a:latin typeface="Times New Roman" panose="02020603050405020304" pitchFamily="18" charset="0"/>
                <a:cs typeface="Times New Roman" panose="02020603050405020304" pitchFamily="18" charset="0"/>
              </a:rPr>
              <a:t>Đáp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4 </a:t>
            </a:r>
            <a:r>
              <a:rPr lang="en-US" altLang="en-US" sz="2400" b="1" dirty="0" err="1">
                <a:solidFill>
                  <a:srgbClr val="FF0000"/>
                </a:solidFill>
                <a:latin typeface="Times New Roman" panose="02020603050405020304" pitchFamily="18" charset="0"/>
                <a:cs typeface="Times New Roman" panose="02020603050405020304" pitchFamily="18" charset="0"/>
              </a:rPr>
              <a:t>tấn</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1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2" fill="hold" grpId="0" nodeType="clickEffect">
                                  <p:stCondLst>
                                    <p:cond delay="0"/>
                                  </p:stCondLst>
                                  <p:childTnLst>
                                    <p:animEffect transition="out" filter="wipe(right)">
                                      <p:cBhvr>
                                        <p:cTn id="40" dur="40000"/>
                                        <p:tgtEl>
                                          <p:spTgt spid="3"/>
                                        </p:tgtEl>
                                      </p:cBhvr>
                                    </p:animEffect>
                                    <p:set>
                                      <p:cBhvr>
                                        <p:cTn id="41" dur="1" fill="hold">
                                          <p:stCondLst>
                                            <p:cond delay="39999"/>
                                          </p:stCondLst>
                                        </p:cTn>
                                        <p:tgtEl>
                                          <p:spTgt spid="3"/>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8.33333E-7 2.22222E-6 L -0.75247 0.0162 " pathEditMode="relative" rAng="0" ptsTypes="AA">
                                      <p:cBhvr>
                                        <p:cTn id="43" dur="40000" fill="hold"/>
                                        <p:tgtEl>
                                          <p:spTgt spid="22"/>
                                        </p:tgtEl>
                                        <p:attrNameLst>
                                          <p:attrName>ppt_x</p:attrName>
                                          <p:attrName>ppt_y</p:attrName>
                                        </p:attrNameLst>
                                      </p:cBhvr>
                                      <p:rCtr x="-37630" y="810"/>
                                    </p:animMotion>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450" decel="100000" fill="hold"/>
                                        <p:tgtEl>
                                          <p:spTgt spid="24"/>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3" grpId="1" animBg="1"/>
      <p:bldP spid="23"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265D7AE2-90E2-4ADD-A44D-2A832553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35489" cy="67126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06" y="528320"/>
            <a:ext cx="3327026" cy="2167196"/>
          </a:xfrm>
          <a:prstGeom prst="rect">
            <a:avLst/>
          </a:prstGeom>
        </p:spPr>
      </p:pic>
    </p:spTree>
    <p:extLst>
      <p:ext uri="{BB962C8B-B14F-4D97-AF65-F5344CB8AC3E}">
        <p14:creationId xmlns:p14="http://schemas.microsoft.com/office/powerpoint/2010/main" val="5459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893" y="-212650"/>
            <a:ext cx="15482455" cy="6448618"/>
          </a:xfrm>
          <a:prstGeom prst="rect">
            <a:avLst/>
          </a:prstGeom>
        </p:spPr>
      </p:pic>
      <p:sp>
        <p:nvSpPr>
          <p:cNvPr id="4" name="TextBox 3"/>
          <p:cNvSpPr txBox="1"/>
          <p:nvPr/>
        </p:nvSpPr>
        <p:spPr>
          <a:xfrm>
            <a:off x="-46294947" y="5126385"/>
            <a:ext cx="45956279" cy="769441"/>
          </a:xfrm>
          <a:prstGeom prst="rect">
            <a:avLst/>
          </a:prstGeom>
          <a:noFill/>
        </p:spPr>
        <p:txBody>
          <a:bodyPr wrap="square" rtlCol="0">
            <a:spAutoFit/>
          </a:bodyPr>
          <a:lstStyle/>
          <a:p>
            <a:pPr algn="just"/>
            <a:r>
              <a:rPr lang="en-US" sz="4400" b="1" dirty="0" err="1">
                <a:solidFill>
                  <a:schemeClr val="bg1"/>
                </a:solidFill>
                <a:latin typeface="Arial" panose="020B0604020202020204" pitchFamily="34" charset="0"/>
                <a:cs typeface="Arial" panose="020B0604020202020204" pitchFamily="34" charset="0"/>
              </a:rPr>
              <a:t>Chúng</a:t>
            </a:r>
            <a:r>
              <a:rPr lang="en-US" sz="4400" b="1" dirty="0">
                <a:solidFill>
                  <a:schemeClr val="bg1"/>
                </a:solidFill>
                <a:latin typeface="Arial" panose="020B0604020202020204" pitchFamily="34" charset="0"/>
                <a:cs typeface="Arial" panose="020B0604020202020204" pitchFamily="34" charset="0"/>
              </a:rPr>
              <a:t> ta </a:t>
            </a:r>
            <a:r>
              <a:rPr lang="en-US" sz="4400" b="1" dirty="0" err="1">
                <a:solidFill>
                  <a:schemeClr val="bg1"/>
                </a:solidFill>
                <a:latin typeface="Arial" panose="020B0604020202020204" pitchFamily="34" charset="0"/>
                <a:cs typeface="Arial" panose="020B0604020202020204" pitchFamily="34" charset="0"/>
              </a:rPr>
              <a:t>đã</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hiện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dấu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người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ngoài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Hãy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và</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hoàn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tốt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nhiệm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vụ</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từng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sống</a:t>
            </a:r>
            <a:r>
              <a:rPr lang="en-US" sz="4400" b="1" dirty="0">
                <a:solidFill>
                  <a:schemeClr val="bg1"/>
                </a:solidFill>
                <a:latin typeface="Arial" panose="020B0604020202020204" pitchFamily="34" charset="0"/>
                <a:cs typeface="Arial" panose="020B0604020202020204" pitchFamily="34" charset="0"/>
              </a:rPr>
              <a:t>. </a:t>
            </a:r>
            <a:r>
              <a:rPr lang="en-US" sz="4400" b="1" dirty="0">
                <a:solidFill>
                  <a:srgbClr val="FFFF00"/>
                </a:solidFill>
                <a:latin typeface="Arial" panose="020B0604020202020204" pitchFamily="34" charset="0"/>
                <a:cs typeface="Arial" panose="020B0604020202020204" pitchFamily="34" charset="0"/>
              </a:rPr>
              <a:t>CHÚC THÀNH CÔNG! </a:t>
            </a:r>
          </a:p>
        </p:txBody>
      </p:sp>
      <p:pic>
        <p:nvPicPr>
          <p:cNvPr id="5" name="Chúng ta đã phát hiện dấu vết của người ngoài hành tinh. Hãy theo bản đồ và hoàn thành tốt nhiệm vụ từng trạm để khám phá nơi họ sinh sống. CHÚC THÀNH CÔ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0576" y="-1089763"/>
            <a:ext cx="487363" cy="487363"/>
          </a:xfrm>
          <a:prstGeom prst="rect">
            <a:avLst/>
          </a:prstGeom>
        </p:spPr>
      </p:pic>
    </p:spTree>
    <p:extLst>
      <p:ext uri="{BB962C8B-B14F-4D97-AF65-F5344CB8AC3E}">
        <p14:creationId xmlns:p14="http://schemas.microsoft.com/office/powerpoint/2010/main" val="342561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52" fill="hold"/>
                                        <p:tgtEl>
                                          <p:spTgt spid="5"/>
                                        </p:tgtEl>
                                      </p:cBhvr>
                                    </p:cmd>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4000" fill="hold"/>
                                        <p:tgtEl>
                                          <p:spTgt spid="4"/>
                                        </p:tgtEl>
                                        <p:attrNameLst>
                                          <p:attrName>ppt_x</p:attrName>
                                        </p:attrNameLst>
                                      </p:cBhvr>
                                      <p:tavLst>
                                        <p:tav tm="0">
                                          <p:val>
                                            <p:strVal val="1+#ppt_w/2"/>
                                          </p:val>
                                        </p:tav>
                                        <p:tav tm="100000">
                                          <p:val>
                                            <p:strVal val="#ppt_x"/>
                                          </p:val>
                                        </p:tav>
                                      </p:tavLst>
                                    </p:anim>
                                    <p:anim calcmode="lin" valueType="num">
                                      <p:cBhvr additive="base">
                                        <p:cTn id="10" dur="14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Tree>
    <p:extLst>
      <p:ext uri="{BB962C8B-B14F-4D97-AF65-F5344CB8AC3E}">
        <p14:creationId xmlns:p14="http://schemas.microsoft.com/office/powerpoint/2010/main" val="22557251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858107" y="1682923"/>
            <a:ext cx="1652953" cy="830997"/>
          </a:xfrm>
          <a:prstGeom prst="rect">
            <a:avLst/>
          </a:prstGeom>
          <a:noFill/>
        </p:spPr>
        <p:txBody>
          <a:bodyPr wrap="square" rtlCol="0">
            <a:spAutoFit/>
          </a:bodyPr>
          <a:lstStyle/>
          <a:p>
            <a:r>
              <a:rPr lang="en-US" sz="4800" b="1" dirty="0">
                <a:solidFill>
                  <a:schemeClr val="bg1"/>
                </a:solidFill>
                <a:latin typeface="UTM Soraya" panose="02040603050506020204" pitchFamily="18" charset="0"/>
              </a:rPr>
              <a:t>TOÁN</a:t>
            </a:r>
          </a:p>
        </p:txBody>
      </p:sp>
      <p:grpSp>
        <p:nvGrpSpPr>
          <p:cNvPr id="5" name="Group 4"/>
          <p:cNvGrpSpPr/>
          <p:nvPr/>
        </p:nvGrpSpPr>
        <p:grpSpPr>
          <a:xfrm>
            <a:off x="896816" y="2192496"/>
            <a:ext cx="10304585" cy="1862048"/>
            <a:chOff x="-3897923" y="2332889"/>
            <a:chExt cx="10304585" cy="1862048"/>
          </a:xfrm>
        </p:grpSpPr>
        <p:sp>
          <p:nvSpPr>
            <p:cNvPr id="4" name="TextBox 3"/>
            <p:cNvSpPr txBox="1"/>
            <p:nvPr/>
          </p:nvSpPr>
          <p:spPr>
            <a:xfrm>
              <a:off x="-3083169" y="2332889"/>
              <a:ext cx="8862646" cy="1862048"/>
            </a:xfrm>
            <a:prstGeom prst="rect">
              <a:avLst/>
            </a:prstGeom>
            <a:noFill/>
          </p:spPr>
          <p:txBody>
            <a:bodyPr wrap="square" rtlCol="0">
              <a:spAutoFit/>
            </a:bodyPr>
            <a:lstStyle/>
            <a:p>
              <a:pPr algn="ctr"/>
              <a:r>
                <a:rPr lang="en-US" sz="115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a:t>
              </a:r>
            </a:p>
          </p:txBody>
        </p:sp>
        <p:sp>
          <p:nvSpPr>
            <p:cNvPr id="3" name="TextBox 2"/>
            <p:cNvSpPr txBox="1"/>
            <p:nvPr/>
          </p:nvSpPr>
          <p:spPr>
            <a:xfrm>
              <a:off x="-3897923" y="2332889"/>
              <a:ext cx="10304585" cy="1862048"/>
            </a:xfrm>
            <a:prstGeom prst="rect">
              <a:avLst/>
            </a:prstGeom>
            <a:noFill/>
          </p:spPr>
          <p:txBody>
            <a:bodyPr wrap="square" rtlCol="0">
              <a:spAutoFit/>
            </a:bodyPr>
            <a:lstStyle/>
            <a:p>
              <a:pPr algn="ctr"/>
              <a:r>
                <a:rPr lang="en-US" sz="115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16374379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85447" y="726830"/>
            <a:ext cx="10679723" cy="5498124"/>
            <a:chOff x="785447" y="726830"/>
            <a:chExt cx="10679723" cy="5498124"/>
          </a:xfrm>
        </p:grpSpPr>
        <p:sp>
          <p:nvSpPr>
            <p:cNvPr id="3" name="Rectangle 2"/>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3"/>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4"/>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p:cNvSpPr/>
          <p:nvPr/>
        </p:nvSpPr>
        <p:spPr>
          <a:xfrm>
            <a:off x="785447" y="2628323"/>
            <a:ext cx="10759714" cy="1938992"/>
          </a:xfrm>
          <a:prstGeom prst="rect">
            <a:avLst/>
          </a:prstGeom>
        </p:spPr>
        <p:txBody>
          <a:bodyPr wrap="square">
            <a:spAutoFit/>
          </a:bodyPr>
          <a:lstStyle/>
          <a:p>
            <a:pPr algn="ctr">
              <a:spcBef>
                <a:spcPct val="50000"/>
              </a:spcBef>
            </a:pPr>
            <a:r>
              <a:rPr lang="en-US" altLang="en-US" sz="4000" b="1" dirty="0" err="1">
                <a:solidFill>
                  <a:srgbClr val="FF3300"/>
                </a:solidFill>
                <a:latin typeface="Arial" panose="020B0604020202020204" pitchFamily="34" charset="0"/>
                <a:cs typeface="Arial" panose="020B0604020202020204" pitchFamily="34" charset="0"/>
              </a:rPr>
              <a:t>Muốn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tìm</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trung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bình</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cộng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của</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nhiều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a:solidFill>
                  <a:srgbClr val="002060"/>
                </a:solidFill>
                <a:latin typeface="Arial" panose="020B0604020202020204" pitchFamily="34" charset="0"/>
                <a:cs typeface="Arial" panose="020B0604020202020204" pitchFamily="34" charset="0"/>
              </a:rPr>
              <a:t>Ta </a:t>
            </a:r>
            <a:r>
              <a:rPr lang="en-US" altLang="en-US" sz="4000" b="1" dirty="0" err="1">
                <a:solidFill>
                  <a:srgbClr val="002060"/>
                </a:solidFill>
                <a:latin typeface="Arial" panose="020B0604020202020204" pitchFamily="34" charset="0"/>
                <a:cs typeface="Arial" panose="020B0604020202020204" pitchFamily="34" charset="0"/>
              </a:rPr>
              <a:t>tính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rồi</a:t>
            </a:r>
            <a:r>
              <a:rPr lang="en-US" altLang="en-US" sz="4000" b="1" dirty="0">
                <a:solidFill>
                  <a:srgbClr val="002060"/>
                </a:solidFill>
                <a:latin typeface="Arial" panose="020B0604020202020204" pitchFamily="34" charset="0"/>
                <a:cs typeface="Arial" panose="020B0604020202020204" pitchFamily="34" charset="0"/>
              </a:rPr>
              <a:t> chia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cho</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hạng</a:t>
            </a:r>
            <a:r>
              <a:rPr lang="en-US" altLang="en-US" sz="4000" b="1" dirty="0">
                <a:solidFill>
                  <a:srgbClr val="002060"/>
                </a:solidFill>
                <a:latin typeface="Arial" panose="020B0604020202020204" pitchFamily="34" charset="0"/>
                <a:cs typeface="Arial" panose="020B0604020202020204" pitchFamily="34" charset="0"/>
              </a:rPr>
              <a:t>.</a:t>
            </a:r>
          </a:p>
        </p:txBody>
      </p:sp>
      <p:sp>
        <p:nvSpPr>
          <p:cNvPr id="7" name="Rectangle 6"/>
          <p:cNvSpPr/>
          <p:nvPr/>
        </p:nvSpPr>
        <p:spPr>
          <a:xfrm>
            <a:off x="1153070" y="1191795"/>
            <a:ext cx="10176734" cy="1323439"/>
          </a:xfrm>
          <a:prstGeom prst="rect">
            <a:avLst/>
          </a:prstGeom>
        </p:spPr>
        <p:txBody>
          <a:bodyPr wrap="square">
            <a:spAutoFit/>
          </a:bodyPr>
          <a:lstStyle/>
          <a:p>
            <a:pPr algn="ctr">
              <a:spcBef>
                <a:spcPct val="50000"/>
              </a:spcBef>
            </a:pPr>
            <a:r>
              <a:rPr lang="en-US" altLang="en-US" sz="4000" b="1" dirty="0" err="1">
                <a:solidFill>
                  <a:srgbClr val="002060"/>
                </a:solidFill>
                <a:latin typeface="Arial" panose="020B0604020202020204" pitchFamily="34" charset="0"/>
                <a:cs typeface="Arial" panose="020B0604020202020204" pitchFamily="34" charset="0"/>
              </a:rPr>
              <a:t>Muốn</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tìm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trung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bình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cộng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nhiều</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ta </a:t>
            </a:r>
            <a:r>
              <a:rPr lang="en-US" altLang="en-US" sz="4000" b="1" dirty="0" err="1">
                <a:solidFill>
                  <a:srgbClr val="002060"/>
                </a:solidFill>
                <a:latin typeface="Arial" panose="020B0604020202020204" pitchFamily="34" charset="0"/>
                <a:cs typeface="Arial" panose="020B0604020202020204" pitchFamily="34" charset="0"/>
              </a:rPr>
              <a:t>phải</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làm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gì</a:t>
            </a:r>
            <a:r>
              <a:rPr lang="en-US" altLang="en-US" sz="40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9388" y="3521519"/>
            <a:ext cx="3737113" cy="3737113"/>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4846" b="89945" l="9994" r="89945"/>
                    </a14:imgEffect>
                  </a14:imgLayer>
                </a14:imgProps>
              </a:ext>
              <a:ext uri="{28A0092B-C50C-407E-A947-70E740481C1C}">
                <a14:useLocalDpi xmlns:a14="http://schemas.microsoft.com/office/drawing/2010/main" val="0"/>
              </a:ext>
            </a:extLst>
          </a:blip>
          <a:stretch>
            <a:fillRect/>
          </a:stretch>
        </p:blipFill>
        <p:spPr>
          <a:xfrm>
            <a:off x="10156235" y="7836"/>
            <a:ext cx="2507398" cy="2507398"/>
          </a:xfrm>
          <a:prstGeom prst="rect">
            <a:avLst/>
          </a:prstGeom>
        </p:spPr>
      </p:pic>
    </p:spTree>
    <p:extLst>
      <p:ext uri="{BB962C8B-B14F-4D97-AF65-F5344CB8AC3E}">
        <p14:creationId xmlns:p14="http://schemas.microsoft.com/office/powerpoint/2010/main" val="150085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157" y="2497933"/>
            <a:ext cx="822431" cy="830739"/>
          </a:xfrm>
          <a:prstGeom prst="rect">
            <a:avLst/>
          </a:prstGeom>
        </p:spPr>
      </p:pic>
    </p:spTree>
    <p:extLst>
      <p:ext uri="{BB962C8B-B14F-4D97-AF65-F5344CB8AC3E}">
        <p14:creationId xmlns:p14="http://schemas.microsoft.com/office/powerpoint/2010/main" val="393120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6.25E-7 1.48148E-6 L 0.32695 -0.19051 " pathEditMode="relative" rAng="0" ptsTypes="AA">
                                      <p:cBhvr>
                                        <p:cTn id="62" dur="2000" fill="hold"/>
                                        <p:tgtEl>
                                          <p:spTgt spid="5"/>
                                        </p:tgtEl>
                                        <p:attrNameLst>
                                          <p:attrName>ppt_x</p:attrName>
                                          <p:attrName>ppt_y</p:attrName>
                                        </p:attrNameLst>
                                      </p:cBhvr>
                                      <p:rCtr x="16341"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A6A11608-0F67-4359-B638-265832B63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82" t="44786"/>
          <a:stretch/>
        </p:blipFill>
        <p:spPr>
          <a:xfrm>
            <a:off x="5087815" y="-1027899"/>
            <a:ext cx="7104185" cy="7885899"/>
          </a:xfrm>
          <a:prstGeom prst="rect">
            <a:avLst/>
          </a:prstGeom>
        </p:spPr>
      </p:pic>
      <p:pic>
        <p:nvPicPr>
          <p:cNvPr id="5" name="PA_库_图片 961">
            <a:extLst>
              <a:ext uri="{FF2B5EF4-FFF2-40B4-BE49-F238E27FC236}">
                <a16:creationId xmlns:a16="http://schemas.microsoft.com/office/drawing/2014/main" id="{A69CA319-F73E-4894-AFD7-422F1E859C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flipH="1">
            <a:off x="642309" y="1015173"/>
            <a:ext cx="5012666" cy="4638748"/>
          </a:xfrm>
          <a:prstGeom prst="rect">
            <a:avLst/>
          </a:prstGeom>
        </p:spPr>
      </p:pic>
      <p:sp>
        <p:nvSpPr>
          <p:cNvPr id="7" name="文本框 7">
            <a:extLst>
              <a:ext uri="{FF2B5EF4-FFF2-40B4-BE49-F238E27FC236}">
                <a16:creationId xmlns:a16="http://schemas.microsoft.com/office/drawing/2014/main" id="{41A029D4-3089-4781-8F53-63A5DDD68AF1}"/>
              </a:ext>
            </a:extLst>
          </p:cNvPr>
          <p:cNvSpPr txBox="1"/>
          <p:nvPr/>
        </p:nvSpPr>
        <p:spPr>
          <a:xfrm>
            <a:off x="1433699" y="1918540"/>
            <a:ext cx="4221276" cy="1200329"/>
          </a:xfrm>
          <a:prstGeom prst="rect">
            <a:avLst/>
          </a:prstGeom>
          <a:noFill/>
        </p:spPr>
        <p:txBody>
          <a:bodyPr wrap="square" rtlCol="0">
            <a:spAutoFit/>
          </a:bodyPr>
          <a:lstStyle/>
          <a:p>
            <a:r>
              <a:rPr lang="en-US" altLang="zh-CN" sz="7200" b="1" dirty="0" err="1">
                <a:solidFill>
                  <a:srgbClr val="FFC000"/>
                </a:solidFill>
                <a:latin typeface="UTM Cookies" panose="02040603050506020204" pitchFamily="18" charset="0"/>
                <a:ea typeface="微软雅黑" panose="020B0503020204020204" pitchFamily="34" charset="-122"/>
              </a:rPr>
              <a:t>Trạm</a:t>
            </a:r>
            <a:r>
              <a:rPr lang="en-US" altLang="zh-CN" sz="7200" b="1" dirty="0">
                <a:solidFill>
                  <a:srgbClr val="FFC000"/>
                </a:solidFill>
                <a:latin typeface="UTM Cookies" panose="02040603050506020204" pitchFamily="18" charset="0"/>
                <a:ea typeface="微软雅黑" panose="020B0503020204020204" pitchFamily="34" charset="-122"/>
              </a:rPr>
              <a:t> 1</a:t>
            </a:r>
            <a:endParaRPr lang="zh-CN" altLang="en-US" sz="7200" b="1" dirty="0">
              <a:solidFill>
                <a:srgbClr val="FFC000"/>
              </a:solidFill>
              <a:latin typeface="UTM Cookies" panose="02040603050506020204" pitchFamily="18" charset="0"/>
              <a:ea typeface="微软雅黑" panose="020B0503020204020204" pitchFamily="34" charset="-122"/>
            </a:endParaRPr>
          </a:p>
        </p:txBody>
      </p:sp>
      <p:sp>
        <p:nvSpPr>
          <p:cNvPr id="8" name="文本框 7">
            <a:extLst>
              <a:ext uri="{FF2B5EF4-FFF2-40B4-BE49-F238E27FC236}">
                <a16:creationId xmlns:a16="http://schemas.microsoft.com/office/drawing/2014/main" id="{41A029D4-3089-4781-8F53-63A5DDD68AF1}"/>
              </a:ext>
            </a:extLst>
          </p:cNvPr>
          <p:cNvSpPr txBox="1"/>
          <p:nvPr/>
        </p:nvSpPr>
        <p:spPr>
          <a:xfrm>
            <a:off x="1038004" y="2983502"/>
            <a:ext cx="4221276" cy="1569660"/>
          </a:xfrm>
          <a:prstGeom prst="rect">
            <a:avLst/>
          </a:prstGeom>
          <a:noFill/>
        </p:spPr>
        <p:txBody>
          <a:bodyPr wrap="square" rtlCol="0">
            <a:spAutoFit/>
          </a:bodyPr>
          <a:lstStyle/>
          <a:p>
            <a:pPr algn="ctr"/>
            <a:r>
              <a:rPr lang="en-US" altLang="zh-CN" sz="4800" b="1" dirty="0" err="1">
                <a:solidFill>
                  <a:srgbClr val="8D7545"/>
                </a:solidFill>
                <a:latin typeface="UTM Mobifone KT" panose="02040603050506020204" pitchFamily="18" charset="0"/>
                <a:ea typeface="微软雅黑" panose="020B0503020204020204" pitchFamily="34" charset="-122"/>
              </a:rPr>
              <a:t>Lần</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theo</a:t>
            </a:r>
            <a:endParaRPr lang="en-US" altLang="zh-CN" sz="4800" b="1" dirty="0">
              <a:solidFill>
                <a:srgbClr val="8D7545"/>
              </a:solidFill>
              <a:latin typeface="UTM Mobifone KT" panose="02040603050506020204" pitchFamily="18" charset="0"/>
              <a:ea typeface="微软雅黑" panose="020B0503020204020204" pitchFamily="34" charset="-122"/>
            </a:endParaRPr>
          </a:p>
          <a:p>
            <a:pPr algn="ct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dấu</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vết</a:t>
            </a:r>
            <a:endParaRPr lang="zh-CN" altLang="en-US" sz="4800" b="1" dirty="0">
              <a:solidFill>
                <a:srgbClr val="8D7545"/>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7435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5447" y="726830"/>
            <a:ext cx="10679723" cy="5498124"/>
            <a:chOff x="785447" y="726830"/>
            <a:chExt cx="10679723" cy="5498124"/>
          </a:xfrm>
        </p:grpSpPr>
        <p:sp>
          <p:nvSpPr>
            <p:cNvPr id="6" name="Rectangle 5"/>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6"/>
          <p:cNvSpPr>
            <a:spLocks noChangeArrowheads="1"/>
          </p:cNvSpPr>
          <p:nvPr/>
        </p:nvSpPr>
        <p:spPr bwMode="auto">
          <a:xfrm>
            <a:off x="1172308" y="902790"/>
            <a:ext cx="8359981" cy="584775"/>
          </a:xfrm>
          <a:prstGeom prst="rect">
            <a:avLst/>
          </a:prstGeom>
          <a:noFill/>
          <a:ln w="9525">
            <a:noFill/>
            <a:miter lim="800000"/>
            <a:headEnd/>
            <a:tailEnd/>
          </a:ln>
        </p:spPr>
        <p:txBody>
          <a:bodyPr wrap="none" anchor="ctr">
            <a:spAutoFit/>
          </a:bodyPr>
          <a:lstStyle/>
          <a:p>
            <a:pPr marL="457200" indent="-457200">
              <a:buFontTx/>
              <a:buAutoNum type="arabicPeriod"/>
            </a:pP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Tìm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cộng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các</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sau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p:txBody>
      </p:sp>
      <p:sp>
        <p:nvSpPr>
          <p:cNvPr id="12" name="TextBox 15"/>
          <p:cNvSpPr txBox="1">
            <a:spLocks noChangeArrowheads="1"/>
          </p:cNvSpPr>
          <p:nvPr/>
        </p:nvSpPr>
        <p:spPr bwMode="auto">
          <a:xfrm>
            <a:off x="3829147" y="1533722"/>
            <a:ext cx="4592320"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a)  96; 121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143</a:t>
            </a:r>
          </a:p>
        </p:txBody>
      </p:sp>
      <p:sp>
        <p:nvSpPr>
          <p:cNvPr id="14" name="TextBox 15"/>
          <p:cNvSpPr txBox="1">
            <a:spLocks noChangeArrowheads="1"/>
          </p:cNvSpPr>
          <p:nvPr/>
        </p:nvSpPr>
        <p:spPr bwMode="auto">
          <a:xfrm>
            <a:off x="3029633" y="2241608"/>
            <a:ext cx="6191348"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(96 + 121 + 143) : 3 = 120</a:t>
            </a:r>
          </a:p>
        </p:txBody>
      </p:sp>
      <p:sp>
        <p:nvSpPr>
          <p:cNvPr id="15" name="TextBox 15"/>
          <p:cNvSpPr txBox="1">
            <a:spLocks noChangeArrowheads="1"/>
          </p:cNvSpPr>
          <p:nvPr/>
        </p:nvSpPr>
        <p:spPr bwMode="auto">
          <a:xfrm>
            <a:off x="3551438" y="3121196"/>
            <a:ext cx="5837701"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b) 35; 12 ; 24 ; 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43 </a:t>
            </a:r>
          </a:p>
        </p:txBody>
      </p:sp>
      <p:sp>
        <p:nvSpPr>
          <p:cNvPr id="16" name="TextBox 15"/>
          <p:cNvSpPr txBox="1">
            <a:spLocks noChangeArrowheads="1"/>
          </p:cNvSpPr>
          <p:nvPr/>
        </p:nvSpPr>
        <p:spPr bwMode="auto">
          <a:xfrm>
            <a:off x="2485937" y="3875239"/>
            <a:ext cx="7968702"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(35 + 12 + 24 + 21 + 43) : 5 = 27</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6487" y="699181"/>
            <a:ext cx="2972691" cy="20866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450" decel="100000" fill="hold"/>
                                        <p:tgtEl>
                                          <p:spTgt spid="19"/>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99774">
            <a:off x="7477586" y="1237172"/>
            <a:ext cx="822431" cy="830739"/>
          </a:xfrm>
          <a:prstGeom prst="rect">
            <a:avLst/>
          </a:prstGeom>
        </p:spPr>
      </p:pic>
    </p:spTree>
    <p:extLst>
      <p:ext uri="{BB962C8B-B14F-4D97-AF65-F5344CB8AC3E}">
        <p14:creationId xmlns:p14="http://schemas.microsoft.com/office/powerpoint/2010/main" val="38610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2.22222E-6 L 0.147 0.22709 " pathEditMode="relative" rAng="0" ptsTypes="AA">
                                      <p:cBhvr>
                                        <p:cTn id="6" dur="2000" fill="hold"/>
                                        <p:tgtEl>
                                          <p:spTgt spid="5"/>
                                        </p:tgtEl>
                                        <p:attrNameLst>
                                          <p:attrName>ppt_x</p:attrName>
                                          <p:attrName>ppt_y</p:attrName>
                                        </p:attrNameLst>
                                      </p:cBhvr>
                                      <p:rCtr x="7344" y="11343"/>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491</Words>
  <Application>Microsoft Macintosh PowerPoint</Application>
  <PresentationFormat>Widescreen</PresentationFormat>
  <Paragraphs>57</Paragraphs>
  <Slides>17</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UTM Cookies</vt:lpstr>
      <vt:lpstr>UTM Mobifone KT</vt:lpstr>
      <vt:lpstr>Times New Roman</vt:lpstr>
      <vt:lpstr>UTM Netmuc KT</vt:lpstr>
      <vt:lpstr>Calibri</vt:lpstr>
      <vt:lpstr>等线</vt:lpstr>
      <vt:lpstr>Gulim</vt:lpstr>
      <vt:lpstr>Arial</vt:lpstr>
      <vt:lpstr>微软雅黑</vt:lpstr>
      <vt:lpstr>UTM Soraya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Microsoft Office User</cp:lastModifiedBy>
  <cp:revision>67</cp:revision>
  <dcterms:created xsi:type="dcterms:W3CDTF">2019-04-25T04:25:58Z</dcterms:created>
  <dcterms:modified xsi:type="dcterms:W3CDTF">2021-10-02T13:09:08Z</dcterms:modified>
</cp:coreProperties>
</file>